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6" r:id="rId4"/>
    <p:sldId id="272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03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8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8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09599" y="1301968"/>
            <a:ext cx="7924800" cy="136503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 2.5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Harmonization of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teaching environment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with EU best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practices and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purchasing of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laboratory equipment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and literature</a:t>
            </a:r>
            <a:endParaRPr lang="bs-Latn-BA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85800" y="2819400"/>
            <a:ext cx="7772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Prof. Giuseppe Tito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Aronica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Department of Engineering, ITALY</a:t>
            </a:r>
            <a:endParaRPr lang="sr-Latn-RS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1000" y="50292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PMC meeting,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Technical University of Crete,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Chania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Crete</a:t>
            </a:r>
          </a:p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06</a:t>
            </a:r>
            <a:r>
              <a:rPr lang="it-IT" sz="1800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September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</a:t>
            </a:r>
            <a:r>
              <a:rPr lang="it-IT" sz="1800" dirty="0">
                <a:solidFill>
                  <a:srgbClr val="002060"/>
                </a:solidFill>
                <a:latin typeface="Book Antiqua" panose="02040602050305030304" pitchFamily="18" charset="0"/>
              </a:rPr>
              <a:t>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959" y="3945554"/>
            <a:ext cx="1058081" cy="1065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104782"/>
              </p:ext>
            </p:extLst>
          </p:nvPr>
        </p:nvGraphicFramePr>
        <p:xfrm>
          <a:off x="220100" y="1164943"/>
          <a:ext cx="8703799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1199"/>
                <a:gridCol w="1905000"/>
                <a:gridCol w="2590800"/>
                <a:gridCol w="1066800"/>
              </a:tblGrid>
              <a:tr h="76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</a:rPr>
                        <a:t>WorkPackage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Indicator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Achieved to date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Output/ Outcomes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875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2.5 Harmonization of teaching environment with EU best practices and purchasing of laboratory equipment and literature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Laboratories equipped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 June </a:t>
                      </a:r>
                      <a:r>
                        <a:rPr lang="en-GB" sz="1400" dirty="0" smtClean="0">
                          <a:effectLst/>
                        </a:rPr>
                        <a:t>2017 (</a:t>
                      </a:r>
                      <a:r>
                        <a:rPr lang="en-US" sz="1400" dirty="0" smtClean="0">
                          <a:effectLst/>
                        </a:rPr>
                        <a:t>postponed because of changing legal status of one WB partner from Bosnia and Herzegovina (VSUP -&gt; UBL).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132839"/>
              </p:ext>
            </p:extLst>
          </p:nvPr>
        </p:nvGraphicFramePr>
        <p:xfrm>
          <a:off x="234168" y="3896006"/>
          <a:ext cx="8703799" cy="1806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7473"/>
                <a:gridCol w="3619108"/>
                <a:gridCol w="1367218"/>
              </a:tblGrid>
              <a:tr h="840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Outputs/ outcomes – LFM code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Comment</a:t>
                      </a:r>
                      <a:endParaRPr lang="it-IT" sz="16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Status</a:t>
                      </a:r>
                      <a:endParaRPr lang="it-IT" sz="1600" dirty="0"/>
                    </a:p>
                  </a:txBody>
                  <a:tcPr marL="54750" marR="54750" marT="0" marB="0" anchor="ctr"/>
                </a:tc>
              </a:tr>
              <a:tr h="966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s-Latn-BA" sz="1400" dirty="0">
                          <a:effectLst/>
                        </a:rPr>
                        <a:t>2.5 </a:t>
                      </a:r>
                      <a:r>
                        <a:rPr lang="bs-Latn-BA" sz="1400" dirty="0" smtClean="0">
                          <a:effectLst/>
                        </a:rPr>
                        <a:t>Harmonization of teaching environment with EU best practices and purchasing </a:t>
                      </a:r>
                      <a:r>
                        <a:rPr lang="bs-Latn-BA" sz="1400" dirty="0">
                          <a:effectLst/>
                        </a:rPr>
                        <a:t>of </a:t>
                      </a:r>
                      <a:r>
                        <a:rPr lang="bs-Latn-BA" sz="1400" dirty="0" smtClean="0">
                          <a:effectLst/>
                        </a:rPr>
                        <a:t>laboratory equipment and literature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UNI, UNID, KPA, </a:t>
                      </a:r>
                      <a:r>
                        <a:rPr lang="en-GB" sz="1400" dirty="0" smtClean="0">
                          <a:effectLst/>
                        </a:rPr>
                        <a:t>TCASU, UPKM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have </a:t>
                      </a:r>
                      <a:r>
                        <a:rPr lang="en-GB" sz="1400" dirty="0">
                          <a:effectLst/>
                        </a:rPr>
                        <a:t>purchased equipment, software and literature</a:t>
                      </a:r>
                      <a:r>
                        <a:rPr lang="en-GB" sz="1400" dirty="0" smtClean="0">
                          <a:effectLst/>
                        </a:rPr>
                        <a:t>. UBL and UNBS  have launched</a:t>
                      </a:r>
                      <a:r>
                        <a:rPr lang="en-GB" sz="1400" baseline="0" dirty="0" smtClean="0">
                          <a:effectLst/>
                        </a:rPr>
                        <a:t> and finished the tendering call</a:t>
                      </a:r>
                      <a:endParaRPr lang="it-IT" sz="14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  <a:endParaRPr lang="it-I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750" marR="547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9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5"/>
          <a:srcRect l="-2105" t="1505" r="2105" b="756"/>
          <a:stretch/>
        </p:blipFill>
        <p:spPr>
          <a:xfrm>
            <a:off x="228600" y="847725"/>
            <a:ext cx="4038600" cy="57757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ttangolo 7"/>
          <p:cNvSpPr/>
          <p:nvPr/>
        </p:nvSpPr>
        <p:spPr>
          <a:xfrm>
            <a:off x="4648200" y="2514600"/>
            <a:ext cx="426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Workpackage</a:t>
            </a:r>
            <a:r>
              <a:rPr lang="en-US" sz="28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report</a:t>
            </a:r>
          </a:p>
          <a:p>
            <a:endParaRPr lang="en-US" sz="2800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Final version 20/08/2018</a:t>
            </a:r>
            <a:endParaRPr lang="en-US" sz="28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8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76225" y="1117580"/>
            <a:ext cx="8591550" cy="4521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ct val="20000"/>
              </a:spcBef>
              <a:spcAft>
                <a:spcPts val="1800"/>
              </a:spcAft>
              <a:tabLst>
                <a:tab pos="2867025" algn="l"/>
              </a:tabLst>
            </a:pPr>
            <a:r>
              <a:rPr lang="it-IT" sz="26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Activities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order to evaluate the purchase and instalment of the equipment, the following activities were conducted: 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receipt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of property register with the respective equipment items and books from each WB HEI, 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pictures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of equipment items and literature were taken, 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protocol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was signed with a confirmation signature on </a:t>
            </a:r>
            <a:r>
              <a:rPr lang="en-US" dirty="0" err="1" smtClean="0">
                <a:solidFill>
                  <a:srgbClr val="000000"/>
                </a:solidFill>
                <a:latin typeface="Book Antiqua" panose="02040602050305030304" pitchFamily="18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Book Antiqua" panose="02040602050305030304" pitchFamily="18" charset="0"/>
              </a:rPr>
              <a:t> receipt/installment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of the full equipment that had been purchased and the integration of it into the property register, 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>
                <a:solidFill>
                  <a:srgbClr val="000000"/>
                </a:solidFill>
                <a:latin typeface="Book Antiqua" panose="02040602050305030304" pitchFamily="18" charset="0"/>
              </a:rPr>
              <a:t>Erasmus+ stickers were put on the IT equipment, which is obligatory according to the EACEA Guidelines </a:t>
            </a:r>
          </a:p>
        </p:txBody>
      </p:sp>
    </p:spTree>
    <p:extLst>
      <p:ext uri="{BB962C8B-B14F-4D97-AF65-F5344CB8AC3E}">
        <p14:creationId xmlns:p14="http://schemas.microsoft.com/office/powerpoint/2010/main" val="17040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52401" y="965271"/>
            <a:ext cx="2667000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ct val="20000"/>
              </a:spcBef>
              <a:spcAft>
                <a:spcPts val="1800"/>
              </a:spcAft>
              <a:tabLst>
                <a:tab pos="2867025" algn="l"/>
              </a:tabLst>
            </a:pPr>
            <a:r>
              <a:rPr lang="it-IT" sz="26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Achieved</a:t>
            </a:r>
            <a:r>
              <a:rPr lang="it-IT" sz="2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sz="26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results</a:t>
            </a:r>
            <a:endParaRPr lang="en-US" dirty="0" smtClean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78121"/>
              </p:ext>
            </p:extLst>
          </p:nvPr>
        </p:nvGraphicFramePr>
        <p:xfrm>
          <a:off x="3124200" y="885826"/>
          <a:ext cx="5791200" cy="5591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1752600"/>
                <a:gridCol w="1468077"/>
                <a:gridCol w="984003"/>
                <a:gridCol w="976920"/>
              </a:tblGrid>
              <a:tr h="4736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No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HEI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Type 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Budget (EUR)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Total (EUR)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343023"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University of Nis</a:t>
                      </a:r>
                      <a:endParaRPr lang="it-IT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Teaching equipment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39,399.40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69,395.75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Software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11,712.92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Books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1,297.67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302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Laboratory equipment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16,985.76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302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Academy of Criminalistics and Police Studies 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12,857.42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35,333.56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22,476.14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302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University of Pristina in Kosovska Mitrovica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26,307.39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33,044.55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6,737.16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302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Technical College of Applied Sciences Urosevac with temporary seat in Leposavic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19,432.24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24,026.50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34302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4,594.26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4534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University of Sarajevo 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 and 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30,909.64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32,407.21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Books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1,497.57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4534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University of Banja Luka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 and 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26,947.64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28,444.42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Books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1,496.78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3023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University of Defence in Belgrade 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Teaching equipment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31,556.19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33,469.44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Software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898.62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15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Books</a:t>
                      </a:r>
                      <a:endParaRPr lang="it-IT" sz="1100" b="1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1,014.63</a:t>
                      </a:r>
                      <a:endParaRPr lang="it-IT" sz="11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5245">
                <a:tc gridSpan="4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</a:rPr>
                        <a:t>TOTAL</a:t>
                      </a:r>
                      <a:endParaRPr lang="it-IT" sz="10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effectLst/>
                        </a:rPr>
                        <a:t>256,121.43</a:t>
                      </a:r>
                      <a:endParaRPr lang="it-IT" sz="1000" b="1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750" marR="547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47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" descr="Descrizione: http://www.unime.it/sites/default/files/ingegnerian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73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047750" y="3730627"/>
            <a:ext cx="7048500" cy="749300"/>
          </a:xfrm>
        </p:spPr>
        <p:txBody>
          <a:bodyPr>
            <a:normAutofit fontScale="90000"/>
          </a:bodyPr>
          <a:lstStyle/>
          <a:p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Thank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you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for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your</a:t>
            </a:r>
            <a:r>
              <a:rPr lang="it-IT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attention</a:t>
            </a:r>
            <a:endParaRPr lang="bs-Latn-BA" b="1" i="1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420</Words>
  <Application>Microsoft Office PowerPoint</Application>
  <PresentationFormat>Presentazione su schermo (4:3)</PresentationFormat>
  <Paragraphs>111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Times New Roman</vt:lpstr>
      <vt:lpstr>Wingdings</vt:lpstr>
      <vt:lpstr>Office Theme</vt:lpstr>
      <vt:lpstr>Development of master curricula for natural disasters risk management in Western Balkan countries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Giuseppe</cp:lastModifiedBy>
  <cp:revision>68</cp:revision>
  <dcterms:created xsi:type="dcterms:W3CDTF">2006-08-16T00:00:00Z</dcterms:created>
  <dcterms:modified xsi:type="dcterms:W3CDTF">2018-09-06T06:40:28Z</dcterms:modified>
</cp:coreProperties>
</file>